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1172F8E-BAA9-4B4E-9083-99F6A82025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2511F-1A57-4DA8-8146-BA5BC298BF2B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E6EE51-B18B-4F18-B158-5D1480980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093AC9-E8E5-4351-A978-4D243BF09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5EC10F-A8F3-4164-804D-6286B127DE6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9402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31BE29D-91E5-481B-A9E7-AD036B2C41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50102-6DAD-41CD-BF09-5803FE7C5272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9B72F0-F63B-4B67-BDDF-7BFB22AE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6A6305-3805-43CD-AF75-BC843488A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D19A5-A4D7-41FF-91B8-31C64FD8774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596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9E736E-7A74-4525-A669-518052A0E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AE238-2224-400A-88B4-A98BE890061D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8E9F68D-984F-411D-B2D5-B550CA116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B97483-065D-4E6B-94CB-95E213CAD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603C3-5A79-4678-82B9-35AFE1B3A4E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50875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43B0B9D-7C16-4EBD-996F-A7011826C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293F8-0345-4B9E-9881-975E4BC0B425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F5E64CF-6D27-4903-9F3D-DEE6EA1E2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6C5B2D3-6C15-4C94-8ED8-8EDFA2C98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51EDE8-0597-4E17-8972-E92D2CACE23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225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DF9F30-9391-4057-A646-293D1C1F8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2C220-08E7-458F-BC14-7A52123B9C04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EA36D6A-F5F2-4685-8A88-1EDCF9EE2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88DA16-1A6C-4D7F-871A-8D8323A9A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1B49FD-6815-4C96-B852-FFE5198331EA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069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00F9ED8-FF0C-4D35-A20F-DB0808B12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4CB21-A973-4EA9-9B0F-C2D271D9FCDA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73038DB2-02D5-49A7-AFCC-F8B064304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344D0F1E-DA0E-4E05-A3EE-158AFDBC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1A62F9-62BE-45A6-923A-3EE30B5EB5D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85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>
            <a:extLst>
              <a:ext uri="{FF2B5EF4-FFF2-40B4-BE49-F238E27FC236}">
                <a16:creationId xmlns:a16="http://schemas.microsoft.com/office/drawing/2014/main" id="{2CEA4F50-4CE0-47C5-B3D8-5FA63618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46C33-C72A-4874-ABAA-12FD967D410A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8" name="Espaço Reservado para Rodapé 4">
            <a:extLst>
              <a:ext uri="{FF2B5EF4-FFF2-40B4-BE49-F238E27FC236}">
                <a16:creationId xmlns:a16="http://schemas.microsoft.com/office/drawing/2014/main" id="{7B4C137B-738F-40D1-B388-ACFDE5A26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>
            <a:extLst>
              <a:ext uri="{FF2B5EF4-FFF2-40B4-BE49-F238E27FC236}">
                <a16:creationId xmlns:a16="http://schemas.microsoft.com/office/drawing/2014/main" id="{ABBADC4D-6F6B-4C91-A76B-9622EC37C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64C2C8-41CB-4B6C-AEC5-99D046ECF3B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6113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>
            <a:extLst>
              <a:ext uri="{FF2B5EF4-FFF2-40B4-BE49-F238E27FC236}">
                <a16:creationId xmlns:a16="http://schemas.microsoft.com/office/drawing/2014/main" id="{FE3B8B65-D3AE-4DAC-99FE-256061001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098F-FAFB-4580-A0C8-EA8B138F43CF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4" name="Espaço Reservado para Rodapé 4">
            <a:extLst>
              <a:ext uri="{FF2B5EF4-FFF2-40B4-BE49-F238E27FC236}">
                <a16:creationId xmlns:a16="http://schemas.microsoft.com/office/drawing/2014/main" id="{77215AFF-39D1-40E4-914B-240B85B89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>
            <a:extLst>
              <a:ext uri="{FF2B5EF4-FFF2-40B4-BE49-F238E27FC236}">
                <a16:creationId xmlns:a16="http://schemas.microsoft.com/office/drawing/2014/main" id="{D06A9F17-35D0-4746-BE34-7FC8B9FF2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D3F4D-97DD-4BCC-9B95-71EEA736CC7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6843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>
            <a:extLst>
              <a:ext uri="{FF2B5EF4-FFF2-40B4-BE49-F238E27FC236}">
                <a16:creationId xmlns:a16="http://schemas.microsoft.com/office/drawing/2014/main" id="{6D8F97D6-47DD-40B9-A655-201A20964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CFD5B-76C1-4072-B431-672BFBE8098B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3" name="Espaço Reservado para Rodapé 4">
            <a:extLst>
              <a:ext uri="{FF2B5EF4-FFF2-40B4-BE49-F238E27FC236}">
                <a16:creationId xmlns:a16="http://schemas.microsoft.com/office/drawing/2014/main" id="{7BED7334-0857-4F68-875E-15082A3B3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>
            <a:extLst>
              <a:ext uri="{FF2B5EF4-FFF2-40B4-BE49-F238E27FC236}">
                <a16:creationId xmlns:a16="http://schemas.microsoft.com/office/drawing/2014/main" id="{2AE4FE9B-3D62-4FD3-ACBB-96F7C5BD9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1055B-A28F-47FA-89C1-A8A93AB3986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4355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69ACAED7-C975-4449-A32A-25FD1CBD4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7ECBF-F622-4CDF-808F-0917CEC979DC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FCDF918F-42CA-4BDD-A4C5-FF2B8C4BB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F1135223-37E9-4A28-A671-7B25DB9AA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FDA49-818A-4391-956F-1A823D2672A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2697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>
            <a:extLst>
              <a:ext uri="{FF2B5EF4-FFF2-40B4-BE49-F238E27FC236}">
                <a16:creationId xmlns:a16="http://schemas.microsoft.com/office/drawing/2014/main" id="{3DEC47B7-1B1C-4467-ACF5-9613C4F98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921B4-3D3C-4FF7-96D5-53A7AD7257D8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6" name="Espaço Reservado para Rodapé 4">
            <a:extLst>
              <a:ext uri="{FF2B5EF4-FFF2-40B4-BE49-F238E27FC236}">
                <a16:creationId xmlns:a16="http://schemas.microsoft.com/office/drawing/2014/main" id="{5320D68C-4F3F-42A4-A63A-7AEF80846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>
            <a:extLst>
              <a:ext uri="{FF2B5EF4-FFF2-40B4-BE49-F238E27FC236}">
                <a16:creationId xmlns:a16="http://schemas.microsoft.com/office/drawing/2014/main" id="{9A457FAF-3F6B-4DA5-85BC-829459011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4231DF-5A21-4E18-84E4-EA9483AABFB9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68097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>
            <a:extLst>
              <a:ext uri="{FF2B5EF4-FFF2-40B4-BE49-F238E27FC236}">
                <a16:creationId xmlns:a16="http://schemas.microsoft.com/office/drawing/2014/main" id="{547D205C-6BD7-455B-B4C3-4CF677F30F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Espaço Reservado para Texto 2">
            <a:extLst>
              <a:ext uri="{FF2B5EF4-FFF2-40B4-BE49-F238E27FC236}">
                <a16:creationId xmlns:a16="http://schemas.microsoft.com/office/drawing/2014/main" id="{62AE43A9-2166-4846-A84E-5128A36F56A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E1D3BBF-8C60-4CEA-9662-5796B83A0F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B18DEC7-0FEE-4F15-B692-3B3C18D41DF1}" type="datetimeFigureOut">
              <a:rPr lang="pt-BR"/>
              <a:pPr>
                <a:defRPr/>
              </a:pPr>
              <a:t>05/12/2021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CD92BBD-2148-4FE8-B595-66081F1DD3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A0CA0C-7E91-4501-8616-AB9E65841E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Aharoni" panose="02010803020104030203" pitchFamily="2" charset="-79"/>
              </a:defRPr>
            </a:lvl1pPr>
          </a:lstStyle>
          <a:p>
            <a:fld id="{B4E17EBA-412E-4C79-A62C-07595036D74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haroni" pitchFamily="2" charset="-79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alunosonline.uol.com.br/geografia/regionalizacao-brasil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br reg.png">
            <a:extLst>
              <a:ext uri="{FF2B5EF4-FFF2-40B4-BE49-F238E27FC236}">
                <a16:creationId xmlns:a16="http://schemas.microsoft.com/office/drawing/2014/main" id="{3E744750-5A29-47AC-BABA-83A6CBB1B5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620713"/>
            <a:ext cx="5832475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ítulo 1">
            <a:extLst>
              <a:ext uri="{FF2B5EF4-FFF2-40B4-BE49-F238E27FC236}">
                <a16:creationId xmlns:a16="http://schemas.microsoft.com/office/drawing/2014/main" id="{B9992E9C-30E1-427F-AD6B-4C01EC27C1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9388" y="260350"/>
            <a:ext cx="7345362" cy="1227138"/>
          </a:xfrm>
        </p:spPr>
        <p:txBody>
          <a:bodyPr/>
          <a:lstStyle/>
          <a:p>
            <a:pPr eaLnBrk="1" hangingPunct="1"/>
            <a:r>
              <a:rPr lang="pt-BR" altLang="pt-BR"/>
              <a:t>Brasil - regionalização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F62E7FB-F218-4049-A593-8E6DB63685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3" y="3284538"/>
            <a:ext cx="5472112" cy="338455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800" dirty="0"/>
              <a:t> </a:t>
            </a:r>
            <a:r>
              <a:rPr lang="pt-BR" sz="2800" i="1" dirty="0">
                <a:solidFill>
                  <a:schemeClr val="tx1"/>
                </a:solidFill>
              </a:rPr>
              <a:t>Regionalizar</a:t>
            </a:r>
            <a:r>
              <a:rPr lang="pt-BR" sz="2800" dirty="0">
                <a:solidFill>
                  <a:schemeClr val="tx1"/>
                </a:solidFill>
              </a:rPr>
              <a:t>: delimitar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chemeClr val="tx1"/>
                </a:solidFill>
              </a:rPr>
              <a:t>área da superfície terrestre,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chemeClr val="tx1"/>
                </a:solidFill>
              </a:rPr>
              <a:t>de um país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chemeClr val="tx1"/>
                </a:solidFill>
              </a:rPr>
              <a:t>por exemplo,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chemeClr val="tx1"/>
                </a:solidFill>
              </a:rPr>
              <a:t>de acordo com características 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pt-BR" sz="2800" dirty="0">
                <a:solidFill>
                  <a:schemeClr val="tx1"/>
                </a:solidFill>
              </a:rPr>
              <a:t>semelhantes ou diferentes.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5669BC-E7C6-4762-BA5A-03B42B1C0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t-BR" altLang="pt-BR"/>
              <a:t>A diversidade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D49225-8823-4F51-8683-8C6E1EF9F3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040312"/>
          </a:xfrm>
        </p:spPr>
        <p:txBody>
          <a:bodyPr/>
          <a:lstStyle/>
          <a:p>
            <a:pPr eaLnBrk="1" hangingPunct="1"/>
            <a:r>
              <a:rPr lang="pt-BR" altLang="pt-BR"/>
              <a:t>Brasil: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pt-BR" altLang="pt-BR"/>
              <a:t>Grande extensão territorial.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pt-BR" altLang="pt-BR"/>
              <a:t>Variedade de elementos naturais:</a:t>
            </a:r>
          </a:p>
          <a:p>
            <a:pPr lvl="2" eaLnBrk="1" hangingPunct="1"/>
            <a:r>
              <a:rPr lang="pt-BR" altLang="pt-BR"/>
              <a:t>Tipos climáticos.</a:t>
            </a:r>
          </a:p>
          <a:p>
            <a:pPr lvl="2" eaLnBrk="1" hangingPunct="1"/>
            <a:r>
              <a:rPr lang="pt-BR" altLang="pt-BR"/>
              <a:t>Tipos de vegetações.</a:t>
            </a:r>
          </a:p>
          <a:p>
            <a:pPr lvl="2" eaLnBrk="1" hangingPunct="1"/>
            <a:r>
              <a:rPr lang="pt-BR" altLang="pt-BR"/>
              <a:t>Tipos de relevos.</a:t>
            </a:r>
          </a:p>
          <a:p>
            <a:pPr lvl="2" eaLnBrk="1" hangingPunct="1"/>
            <a:r>
              <a:rPr lang="pt-BR" altLang="pt-BR"/>
              <a:t>Bacias Hidrografia 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pt-BR" altLang="pt-BR"/>
              <a:t>Variedade cultural:</a:t>
            </a:r>
          </a:p>
          <a:p>
            <a:pPr lvl="2" eaLnBrk="1" hangingPunct="1"/>
            <a:r>
              <a:rPr lang="pt-BR" altLang="pt-BR"/>
              <a:t>Religiões, festas e tradições.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r>
              <a:rPr lang="pt-BR" altLang="pt-BR"/>
              <a:t>Diversidade econômica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Espaço Reservado para Conteúdo 7" descr="br reg.png">
            <a:extLst>
              <a:ext uri="{FF2B5EF4-FFF2-40B4-BE49-F238E27FC236}">
                <a16:creationId xmlns:a16="http://schemas.microsoft.com/office/drawing/2014/main" id="{91AE5DDC-5EE1-4FD0-95AA-90312C4BB9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620713"/>
            <a:ext cx="4895850" cy="4895850"/>
          </a:xfrm>
        </p:spPr>
      </p:pic>
      <p:pic>
        <p:nvPicPr>
          <p:cNvPr id="9" name="Imagem 8" descr="cultura-brasil.jpg">
            <a:extLst>
              <a:ext uri="{FF2B5EF4-FFF2-40B4-BE49-F238E27FC236}">
                <a16:creationId xmlns:a16="http://schemas.microsoft.com/office/drawing/2014/main" id="{3DBB2451-4343-430B-8598-BA0C647B6E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752475"/>
            <a:ext cx="5761038" cy="577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m 9" descr="cultura-brasileira.jpg">
            <a:extLst>
              <a:ext uri="{FF2B5EF4-FFF2-40B4-BE49-F238E27FC236}">
                <a16:creationId xmlns:a16="http://schemas.microsoft.com/office/drawing/2014/main" id="{5B9B0473-2F78-466F-A02B-33CC4A691D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341438"/>
            <a:ext cx="5559425" cy="5183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Imagem 10" descr="images (1).jpg">
            <a:extLst>
              <a:ext uri="{FF2B5EF4-FFF2-40B4-BE49-F238E27FC236}">
                <a16:creationId xmlns:a16="http://schemas.microsoft.com/office/drawing/2014/main" id="{07F44BD2-18DB-4B59-8091-35577296602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" y="692150"/>
            <a:ext cx="5376863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Imagem 11" descr="images (2).jpg">
            <a:extLst>
              <a:ext uri="{FF2B5EF4-FFF2-40B4-BE49-F238E27FC236}">
                <a16:creationId xmlns:a16="http://schemas.microsoft.com/office/drawing/2014/main" id="{1E128ABE-6664-4C4C-B466-EDC9D7C42D8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76250"/>
            <a:ext cx="5343525" cy="532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Imagem 12" descr="images.jpg">
            <a:extLst>
              <a:ext uri="{FF2B5EF4-FFF2-40B4-BE49-F238E27FC236}">
                <a16:creationId xmlns:a16="http://schemas.microsoft.com/office/drawing/2014/main" id="{0829DE78-BFF7-41B7-8E99-7324838CA13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630238"/>
            <a:ext cx="5832475" cy="580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upo 15">
            <a:extLst>
              <a:ext uri="{FF2B5EF4-FFF2-40B4-BE49-F238E27FC236}">
                <a16:creationId xmlns:a16="http://schemas.microsoft.com/office/drawing/2014/main" id="{4B7667BE-7D45-42E4-8F43-7EEE6140F0B5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1" y="1"/>
            <a:chExt cx="9144000" cy="6858000"/>
          </a:xfrm>
        </p:grpSpPr>
        <p:pic>
          <p:nvPicPr>
            <p:cNvPr id="14" name="Imagem 13" descr="mapa-brasil-politico.jpg">
              <a:extLst>
                <a:ext uri="{FF2B5EF4-FFF2-40B4-BE49-F238E27FC236}">
                  <a16:creationId xmlns:a16="http://schemas.microsoft.com/office/drawing/2014/main" id="{AF432443-DE61-4062-8ABA-052EFDE8FC6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1" y="1"/>
              <a:ext cx="9144000" cy="68580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4106" name="CaixaDeTexto 14">
              <a:extLst>
                <a:ext uri="{FF2B5EF4-FFF2-40B4-BE49-F238E27FC236}">
                  <a16:creationId xmlns:a16="http://schemas.microsoft.com/office/drawing/2014/main" id="{3BED7F75-5B68-4776-BB61-B10AC4CBF6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536" y="5157192"/>
              <a:ext cx="2893741" cy="13234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pt-BR" altLang="pt-BR" sz="8000">
                  <a:latin typeface="Aharoni" panose="02010803020104030203" pitchFamily="2" charset="-79"/>
                </a:rPr>
                <a:t>Brasil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>
            <a:extLst>
              <a:ext uri="{FF2B5EF4-FFF2-40B4-BE49-F238E27FC236}">
                <a16:creationId xmlns:a16="http://schemas.microsoft.com/office/drawing/2014/main" id="{0E761745-6687-4058-BB87-816845A85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750" y="53975"/>
            <a:ext cx="8229600" cy="1143000"/>
          </a:xfrm>
        </p:spPr>
        <p:txBody>
          <a:bodyPr/>
          <a:lstStyle/>
          <a:p>
            <a:pPr algn="l" eaLnBrk="1" hangingPunct="1"/>
            <a:r>
              <a:rPr lang="pt-BR" altLang="pt-BR" sz="3600"/>
              <a:t>Regionalização – para entender todo o espaço territorial </a:t>
            </a:r>
          </a:p>
        </p:txBody>
      </p:sp>
      <p:sp>
        <p:nvSpPr>
          <p:cNvPr id="5123" name="Espaço Reservado para Conteúdo 2">
            <a:extLst>
              <a:ext uri="{FF2B5EF4-FFF2-40B4-BE49-F238E27FC236}">
                <a16:creationId xmlns:a16="http://schemas.microsoft.com/office/drawing/2014/main" id="{F4930188-2420-4D52-B48A-9D01C5E03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1425"/>
            <a:ext cx="8229600" cy="1179513"/>
          </a:xfrm>
        </p:spPr>
        <p:txBody>
          <a:bodyPr/>
          <a:lstStyle/>
          <a:p>
            <a:pPr eaLnBrk="1" hangingPunct="1"/>
            <a:r>
              <a:rPr lang="pt-BR" altLang="pt-BR"/>
              <a:t>Para entender </a:t>
            </a:r>
          </a:p>
          <a:p>
            <a:pPr eaLnBrk="1" hangingPunct="1"/>
            <a:endParaRPr lang="pt-BR" altLang="pt-B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>
            <a:extLst>
              <a:ext uri="{FF2B5EF4-FFF2-40B4-BE49-F238E27FC236}">
                <a16:creationId xmlns:a16="http://schemas.microsoft.com/office/drawing/2014/main" id="{DF6C830E-AF09-4933-BCE2-8DD950DC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t-BR" altLang="pt-BR"/>
              <a:t>Critérios de regionalização</a:t>
            </a:r>
          </a:p>
        </p:txBody>
      </p:sp>
      <p:sp>
        <p:nvSpPr>
          <p:cNvPr id="6147" name="Espaço Reservado para Conteúdo 2">
            <a:extLst>
              <a:ext uri="{FF2B5EF4-FFF2-40B4-BE49-F238E27FC236}">
                <a16:creationId xmlns:a16="http://schemas.microsoft.com/office/drawing/2014/main" id="{1C53DE1A-96EF-46FA-A2C4-0B41037A1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/>
              <a:t>IBGE – Instituto Brasileiro de Geografia e Estatísticas:</a:t>
            </a:r>
          </a:p>
          <a:p>
            <a:pPr lvl="1" eaLnBrk="1" hangingPunct="1">
              <a:buFont typeface="Arial" panose="020B0604020202020204" pitchFamily="34" charset="0"/>
              <a:buChar char="•"/>
            </a:pPr>
            <a:endParaRPr lang="pt-BR" altLang="pt-B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ítulo 1">
            <a:extLst>
              <a:ext uri="{FF2B5EF4-FFF2-40B4-BE49-F238E27FC236}">
                <a16:creationId xmlns:a16="http://schemas.microsoft.com/office/drawing/2014/main" id="{DD0D813E-59DB-4EF8-87D5-7884BD4D1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pt-BR" altLang="pt-BR"/>
              <a:t>Referências bibliográficas</a:t>
            </a:r>
          </a:p>
        </p:txBody>
      </p:sp>
      <p:sp>
        <p:nvSpPr>
          <p:cNvPr id="7171" name="Espaço Reservado para Conteúdo 2">
            <a:extLst>
              <a:ext uri="{FF2B5EF4-FFF2-40B4-BE49-F238E27FC236}">
                <a16:creationId xmlns:a16="http://schemas.microsoft.com/office/drawing/2014/main" id="{9BE0DA9E-4192-4FD0-B189-BEFF7E570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>
                <a:hlinkClick r:id="rId2"/>
              </a:rPr>
              <a:t>https://alunosonline.uol.com.br/geografia/regionalizacao-brasil.html</a:t>
            </a:r>
            <a:endParaRPr lang="pt-BR" altLang="pt-B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a 1">
      <a:majorFont>
        <a:latin typeface="Aharoni"/>
        <a:ea typeface=""/>
        <a:cs typeface=""/>
      </a:majorFont>
      <a:minorFont>
        <a:latin typeface="Aharoni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92</Words>
  <Application>Microsoft Office PowerPoint</Application>
  <PresentationFormat>Apresentação na tela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Brasil - regionalização</vt:lpstr>
      <vt:lpstr>A diversidade</vt:lpstr>
      <vt:lpstr>Apresentação do PowerPoint</vt:lpstr>
      <vt:lpstr>Regionalização – para entender todo o espaço territorial </vt:lpstr>
      <vt:lpstr>Critérios de regionalização</vt:lpstr>
      <vt:lpstr>Referências bibliográficas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Brasil - regionalização</dc:title>
  <dc:creator>User</dc:creator>
  <cp:lastModifiedBy>User</cp:lastModifiedBy>
  <cp:revision>4</cp:revision>
  <dcterms:created xsi:type="dcterms:W3CDTF">2019-07-31T16:47:25Z</dcterms:created>
  <dcterms:modified xsi:type="dcterms:W3CDTF">2021-12-05T21:34:04Z</dcterms:modified>
</cp:coreProperties>
</file>